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p4" ContentType="vide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.jpeg" ContentType="image/jpeg"/>
  <Override PartName="/ppt/notesSlides/notesSlide11.xml" ContentType="application/vnd.openxmlformats-officedocument.presentationml.notesSlide+xml"/>
  <Override PartName="/ppt/media/image2.jpe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3.jpe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media/image4.jpeg" ContentType="image/jpeg"/>
  <Override PartName="/ppt/notesSlides/notesSlide3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localhost:9200" TargetMode="Externa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" name="Shape 1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Wstęp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Wrzuciliśmy mapping, nasz sklep wygląda teraz tak. Półki są, ale towaru póki co brak. Trzeba je więc zapełnić</a:t>
            </a:r>
          </a:p>
          <a:p>
            <a:pPr marL="305593" indent="-305593">
              <a:buSzPct val="145000"/>
              <a:buChar char="-"/>
            </a:pPr>
            <a:r>
              <a:t>Indeks można zasilić albo pojedynczymi dokumentami, albo wieloma na raz - przez tzw. Bulk API. Na razie wrzućmy każdy dokument osobno. Nabazgrałem do tego celu skrypcik. Jesteście uczestnikami java user group, więc skrypcik jest oczywiście... w pythonie :D. Dlatego, że java mało się nadaje do tego typu zastosowań. Ten skrypcik i wszystko inne, co uruchamiam dzisiaj na prezentacji możecie znaleźć w moim repo na githubie.</a:t>
            </a:r>
          </a:p>
          <a:p>
            <a:pPr marL="305593" indent="-305593">
              <a:buSzPct val="145000"/>
              <a:buChar char="-"/>
            </a:pPr>
            <a:r>
              <a:t>Nie wiem, czy jesteście zaznajomieni z pythonem. W sumie ja nie jestem, ale to co się tu dzieje jest całkiem oczywiste. Generuję kilka produktów, a następnie wrzucam je do indeksu</a:t>
            </a:r>
          </a:p>
          <a:p>
            <a:pPr marL="305593" indent="-305593">
              <a:buSzPct val="145000"/>
              <a:buChar char="-"/>
            </a:pPr>
            <a:r>
              <a:t>(Otwieram skrypt, pokazuję co tam jest, a później uruchamiam). (Następnie włączam count query i pokazuję, że jest już &gt; 0 ). To jest zapytanie do wyciągnięcia całkowitej liczby dokumentów w indeksie. Jak widać, dokumentów jest już tyle, ile miało być.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Teraz nasz sklep wygląda tak, jak ta prawa część zdjęcia.</a:t>
            </a:r>
          </a:p>
          <a:p>
            <a:pPr marL="305593" indent="-305593">
              <a:buSzPct val="145000"/>
              <a:buChar char="-"/>
            </a:pPr>
            <a:r>
              <a:t> Możemy już czegoś w indeksie poszukać.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Elasticsearch ma bardzo rozbudowane API do wyszukiwania. </a:t>
            </a:r>
          </a:p>
          <a:p>
            <a:pPr/>
            <a:r>
              <a:t>- wszystkie elementy na tej liście to sekcje, każda z nich zawiera klika/kilkanaście różnych zapytań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Skupimy się na razie tylko na wyszukiwaniu pełnotekstowym, czyli full text search. To jest sposób najbardziej wprost przekładalny z pojedynczego pola tekstowego na frontendzie. Wiecie - wpisuję coś do pola wyszukiwania, a później tą odebraną wartość wyszukuję w elasticsearchu.</a:t>
            </a:r>
          </a:p>
          <a:p>
            <a:pPr marL="305593" indent="-305593">
              <a:buSzPct val="145000"/>
              <a:buChar char="-"/>
            </a:pPr>
            <a:r>
              <a:t>Jeśli chcecie też korzystać z bardziej rozbudowanego wyszukiwania (np. Z agregacji albo z użyciem filtrów) to polecam przejrzeć dokumentację Query DSL)</a:t>
            </a:r>
          </a:p>
          <a:p>
            <a:pPr marL="305593" indent="-305593">
              <a:buSzPct val="145000"/>
              <a:buChar char="-"/>
            </a:pPr>
            <a:r>
              <a:t>Przykłady wyszukiwania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Shape 1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Ale zacznę od nieco bardziej teoretycznego wstępu. </a:t>
            </a:r>
          </a:p>
          <a:p>
            <a:pPr marL="305593" indent="-305593">
              <a:buSzPct val="145000"/>
              <a:buChar char="-"/>
            </a:pPr>
            <a:r>
              <a:t>Kto wie, co to jest indeks?</a:t>
            </a:r>
          </a:p>
          <a:p>
            <a:pPr marL="305593" indent="-305593">
              <a:buSzPct val="145000"/>
              <a:buChar char="-"/>
            </a:pPr>
            <a:r>
              <a:t>Właściwie zbiór informacji o produktach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Shape 1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A odwrócony indeks</a:t>
            </a:r>
          </a:p>
          <a:p>
            <a:pPr marL="305593" indent="-305593">
              <a:buSzPct val="145000"/>
              <a:buChar char="-"/>
            </a:pPr>
            <a:r>
              <a:t>I dlaczego jest nazywany odwróconym?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chcecie stworzyć nowy silnik wyszukiwania. </a:t>
            </a:r>
          </a:p>
          <a:p>
            <a:pPr marL="305593" indent="-305593">
              <a:buSzPct val="145000"/>
              <a:buChar char="-"/>
            </a:pPr>
            <a:r>
              <a:t>Jego elementem będzie właśnie indeks. </a:t>
            </a:r>
          </a:p>
          <a:p>
            <a:pPr marL="305593" indent="-305593">
              <a:buSzPct val="145000"/>
              <a:buChar char="-"/>
            </a:pPr>
            <a:r>
              <a:t>Najprostszy pomysł na konstrukcję - tzw. forward index - coś w stylu spisu pozycji w kinie - są filmy i każda pozycja jest opisana (np. gatunek filmowy) </a:t>
            </a:r>
          </a:p>
          <a:p>
            <a:pPr marL="305593" indent="-305593">
              <a:buSzPct val="145000"/>
              <a:buChar char="-"/>
            </a:pPr>
            <a:r>
              <a:t>W takim układzie bardzo łatwo jest dodawać kolejne filmy - po prostu dopisujecie kolejny wiersz.  </a:t>
            </a:r>
          </a:p>
          <a:p>
            <a:pPr marL="305593" indent="-305593">
              <a:buSzPct val="145000"/>
              <a:buChar char="-"/>
            </a:pPr>
            <a:r>
              <a:t>Co się dzieje kiedy chcemy coś wyszukać? Na przykład film akcji. </a:t>
            </a:r>
          </a:p>
          <a:p>
            <a:pPr marL="305593" indent="-305593">
              <a:buSzPct val="145000"/>
              <a:buChar char="-"/>
            </a:pPr>
            <a:r>
              <a:t>Musimy przejść po każdej pozycji i sprawdzić, jakie ma gatunki. </a:t>
            </a:r>
          </a:p>
          <a:p>
            <a:pPr marL="305593" indent="-305593">
              <a:buSzPct val="145000"/>
              <a:buChar char="-"/>
            </a:pPr>
            <a:r>
              <a:t>Jeśli mamy milion filmów, to takie wyszukiwanie może zająć dużo czasu. A co jeśli odwrócimy tą zależność i kluczem nie będzie książka, tylko gatunek? (slajd z animacją odwracającą tabelkę i słowo indeks u góry) Wtedy będziemy mieli do dyspozycji gatunki, a każdy gatunek będzie miał listę książek, które go reprezentują. W ten sposób wyszukiwanie książki po gatunku będzie mega proste - ale z kolei dodawanie nowej książki bardziej skomplikowane - bo jeśli książka reprezentuje kilka gatunków, będziemy musieli ją dodać do zbioru wartości każdego z nich. (slajd z animacją - dodawanie nowej książki). Dlatego właśnie ten typ indeksu nazywamy odwróconym. I tak właśnie robi Elasticsearch. Z tą różnicą, że zamiast garunków są ciągi znaków, a zamiast książek - dokumenty w indeksie. Pokażę Wam to na przykładzie - (slajd, jak rozkładam kilka np. Tekstów piosenek na indeks). Jak Wam się podoba ten indeks? Co Waszym zdaniem można zrobić inaczej? Zapytacie pewnie - czy ten wyraz w liczbie mnogiej nie powinien być połączony z tym w liczbie pojedynczej, albo czy te wyrazy w ogóle powinny znaleźć się w indeksie. No właśnie - odpowiedź, jak zwykle w informatyce, brzmi “to zależy”. A od czego zależy tutaj? Od kontekstu specyficznego dla indeksowanych dokumentów. Bo np. Jeśli chcemy kupić zestaw  “3 swetry” (Będący elementem oferty waszego sklepu)  to oczekujemy, że właśnie ta pozycja pojawi się w wynikach wyszukiwania, a nie “sweter”.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Shape 2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Wracamy do forward indeksu z filmami</a:t>
            </a:r>
          </a:p>
          <a:p>
            <a:pPr marL="305593" indent="-305593">
              <a:buSzPct val="145000"/>
              <a:buChar char="-"/>
            </a:pPr>
            <a:r>
              <a:t>A co jeśli odwrócimy tą zależność i kluczem nie będzie film, tylko gatunek?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0" name="Shape 2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Wtedy będziemy mieli do dyspozycji gatunki, </a:t>
            </a:r>
          </a:p>
          <a:p>
            <a:pPr marL="305593" indent="-305593">
              <a:buSzPct val="145000"/>
              <a:buChar char="-"/>
            </a:pPr>
            <a:r>
              <a:t>każdy gatunek będzie miał listę filmów, które go reprezentują. </a:t>
            </a:r>
          </a:p>
          <a:p>
            <a:pPr marL="305593" indent="-305593">
              <a:buSzPct val="145000"/>
              <a:buChar char="-"/>
            </a:pPr>
            <a:r>
              <a:t>wyszukiwanie filmu po gatunku będzie mega proste </a:t>
            </a:r>
          </a:p>
          <a:p>
            <a:pPr marL="305593" indent="-305593">
              <a:buSzPct val="145000"/>
              <a:buChar char="-"/>
            </a:pPr>
            <a:r>
              <a:t>ale z kolei dodawanie nowego filmu bardziej skomplikowane </a:t>
            </a:r>
          </a:p>
          <a:p>
            <a:pPr marL="305593" indent="-305593">
              <a:buSzPct val="145000"/>
              <a:buChar char="-"/>
            </a:pPr>
            <a:r>
              <a:t>jeśli film reprezentuje kilka gatunków, będziemy musieli go dodać do zbioru wartości każdego z nich. </a:t>
            </a:r>
          </a:p>
          <a:p>
            <a:pPr marL="305593" indent="-305593">
              <a:buSzPct val="145000"/>
              <a:buChar char="-"/>
            </a:pPr>
            <a:r>
              <a:t>Dlatego właśnie ten typ indeksu nazywamy odwróconym. </a:t>
            </a:r>
          </a:p>
          <a:p>
            <a:pPr marL="305593" indent="-305593">
              <a:buSzPct val="145000"/>
              <a:buChar char="-"/>
            </a:pPr>
            <a:r>
              <a:t>I tak właśnie robi Elasticsearch. Z tą różnicą, że zamiast gatunków są ciągi znaków, a zamiast filmów - dokumenty w indeksie. Pokażę Wam to na przykładzie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Shape 2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rozłożę teraz te dokumenty na pojedyncze znaki</a:t>
            </a:r>
          </a:p>
          <a:p>
            <a:pPr marL="305593" indent="-305593">
              <a:buSzPct val="145000"/>
              <a:buChar char="-"/>
            </a:pPr>
            <a:r>
              <a:t>Dzielę na tokeny (wyrażenia) po spacji i na razie nie robię nic innego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Steve Jobs objaśnia, na czym polega serach</a:t>
            </a:r>
          </a:p>
          <a:p>
            <a:pPr marL="305593" indent="-305593">
              <a:buSzPct val="145000"/>
              <a:buChar char="-"/>
            </a:pPr>
            <a:r>
              <a:t>Jest znany z tego, że potrafił przewidzieć, czego ludzie będą potrzebować, ale sami jeszcze o tym nie wiedzą</a:t>
            </a:r>
          </a:p>
          <a:p>
            <a:pPr marL="305593" indent="-305593">
              <a:buSzPct val="145000"/>
              <a:buChar char="-"/>
            </a:pPr>
            <a:r>
              <a:t>Mówi, że interesuje go przyszłość (trochę gra słów)</a:t>
            </a:r>
          </a:p>
          <a:p>
            <a:pPr marL="305593" indent="-305593">
              <a:buSzPct val="145000"/>
              <a:buChar char="-"/>
            </a:pPr>
            <a:r>
              <a:t>32 lata później świat wygląda trochę inaczej i każdy może wstawić sobie wyszukiwarkę na swoją stronę niewielkim kosztem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Jak Wam się podoba ten indeks? Co Waszym zdaniem można zrobić inaczej? </a:t>
            </a:r>
          </a:p>
          <a:p>
            <a:pPr marL="305593" indent="-305593">
              <a:buSzPct val="145000"/>
              <a:buChar char="-"/>
            </a:pPr>
            <a:r>
              <a:t>Zapytacie pewnie - czy ten wyraz z dużej litery nie powinien być połączony z tym z małej, albo czy te wyrazy w ogóle powinny znaleźć się w indeksie (np. the)</a:t>
            </a:r>
          </a:p>
          <a:p>
            <a:pPr marL="305593" indent="-305593">
              <a:buSzPct val="145000"/>
              <a:buChar char="-"/>
            </a:pPr>
            <a:r>
              <a:t>No właśnie - odpowiedź, jak zwykle w informatyce, brzmi “to zależy”. A od czego zależy tutaj? Od kontekstu specyficznego dla indeksowanych dokumentów. Bo np. Jeśli chcemy kupić zestaw  “3 swetry” (Będący elementem oferty waszego sklepu)  to oczekujemy, że właśnie ta pozycja pojawi się w wynikach wyszukiwania, a nie “sweter”.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Shape 2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dobra wiadomość - Elasticsearch pozwala na szeroką konfigurację</a:t>
            </a:r>
          </a:p>
          <a:p>
            <a:pPr marL="305593" indent="-305593">
              <a:buSzPct val="145000"/>
              <a:buChar char="-"/>
            </a:pPr>
            <a:r>
              <a:t>Najpierw wyjaśnię, w jaki sposób Elasticsearch indeksuje dokumenty</a:t>
            </a:r>
          </a:p>
          <a:p>
            <a:pPr marL="305593" indent="-305593">
              <a:buSzPct val="145000"/>
              <a:buChar char="-"/>
            </a:pPr>
            <a:r>
              <a:t>Dostajemy tekst - kawałek strony internetowej z zaenkodowanym apostrofem i arabskim znaczkiem, w znacznikach htmlowych</a:t>
            </a:r>
          </a:p>
          <a:p>
            <a:pPr marL="305593" indent="-305593">
              <a:buSzPct val="145000"/>
              <a:buChar char="-"/>
            </a:pPr>
            <a:r>
              <a:t>To jest nasz dokument, on wpada do Elasticsearcha i teraz trzeba go przeparsować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7" name="Shape 2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Pierwszy element, przez który przechodzi tekst to filtr znaków (character filter)</a:t>
            </a:r>
          </a:p>
          <a:p>
            <a:pPr marL="305593" indent="-305593">
              <a:buSzPct val="145000"/>
              <a:buChar char="-"/>
            </a:pPr>
            <a:r>
              <a:t>Możemy oczywiście zdefiniować customowe filtry</a:t>
            </a:r>
          </a:p>
          <a:p>
            <a:pPr marL="305593" indent="-305593">
              <a:buSzPct val="145000"/>
              <a:buChar char="-"/>
            </a:pPr>
            <a:r>
              <a:t>Jest kilka dostępnych filtrów</a:t>
            </a:r>
          </a:p>
          <a:p>
            <a:pPr marL="305593" indent="-305593">
              <a:buSzPct val="145000"/>
              <a:buChar char="-"/>
            </a:pPr>
            <a:r>
              <a:t>Filtr może mapować jeden znak w drugi (arabska 7)</a:t>
            </a:r>
          </a:p>
          <a:p>
            <a:pPr marL="305593" indent="-305593">
              <a:buSzPct val="145000"/>
              <a:buChar char="-"/>
            </a:pPr>
            <a:r>
              <a:t>Może kasować znaki (html strip filter)</a:t>
            </a:r>
          </a:p>
          <a:p>
            <a:pPr marL="305593" indent="-305593">
              <a:buSzPct val="145000"/>
              <a:buChar char="-"/>
            </a:pPr>
            <a:r>
              <a:t>Może też używać regexa</a:t>
            </a:r>
          </a:p>
          <a:p>
            <a:pPr marL="305593" indent="-305593">
              <a:buSzPct val="145000"/>
              <a:buChar char="-"/>
            </a:pPr>
            <a:r>
              <a:t>Czyli np to co mamy na ekranie może wyjść z character filtera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2" name="Shape 2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to, co wychodzi z filtra znaków to dalej ciąg znaków</a:t>
            </a:r>
          </a:p>
          <a:p>
            <a:pPr marL="305593" indent="-305593">
              <a:buSzPct val="145000"/>
              <a:buChar char="-"/>
            </a:pPr>
            <a:r>
              <a:t>Trzeba go podzielić na pojedyncze zwroty</a:t>
            </a:r>
          </a:p>
          <a:p>
            <a:pPr marL="305593" indent="-305593">
              <a:buSzPct val="145000"/>
              <a:buChar char="-"/>
            </a:pPr>
            <a:r>
              <a:t>Tokenizer na wejście przyjmuje ciąg znaków, a wyjściem jest kolekcja ciągów znaków</a:t>
            </a:r>
          </a:p>
          <a:p>
            <a:pPr marL="305593" indent="-305593">
              <a:buSzPct val="145000"/>
              <a:buChar char="-"/>
            </a:pPr>
            <a:r>
              <a:t>Można podzielić tylko po spacji, ale to często zbyt proste rozwiązanie</a:t>
            </a:r>
          </a:p>
          <a:p>
            <a:pPr marL="305593" indent="-305593">
              <a:buSzPct val="145000"/>
              <a:buChar char="-"/>
            </a:pPr>
            <a:r>
              <a:t>Są różne tokenizery, można też stworzyć własny</a:t>
            </a:r>
          </a:p>
          <a:p>
            <a:pPr marL="305593" indent="-305593">
              <a:buSzPct val="145000"/>
              <a:buChar char="-"/>
            </a:pPr>
            <a:r>
              <a:t>Standardowy tokenizer dzieli tekst według algorytmu uwzględniającego dość ogólną gramatykę </a:t>
            </a:r>
          </a:p>
          <a:p>
            <a:pPr marL="305593" indent="-305593">
              <a:buSzPct val="145000"/>
              <a:buChar char="-"/>
            </a:pPr>
            <a:r>
              <a:t>W praktyce to skomplikowane zasady, które sprawdzą się dla większości języków i podzielą tekst po napotkaniu znaku, który nie jest literą, ale też nie jest elementem wyrazu - np “dog’s” to jeden wyraz, ale Brown-Foxes to dwa wyrazy.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6" name="Shape 2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Ostatnim etapem parsowania jest analiza tokenów otrzymanych z tokenizera</a:t>
            </a:r>
          </a:p>
          <a:p>
            <a:pPr marL="305593" indent="-305593">
              <a:buSzPct val="145000"/>
              <a:buChar char="-"/>
            </a:pPr>
            <a:r>
              <a:t>Z reguły nie chcemy, żeby wynik wyszukiwania był różny w zależności, czy litery są wielkie, czy małe</a:t>
            </a:r>
          </a:p>
          <a:p>
            <a:pPr marL="305593" indent="-305593">
              <a:buSzPct val="145000"/>
              <a:buChar char="-"/>
            </a:pPr>
            <a:r>
              <a:t>Lowercase filter sprowadza wszystkie tokeny do małych liter</a:t>
            </a:r>
          </a:p>
          <a:p>
            <a:pPr marL="305593" indent="-305593">
              <a:buSzPct val="145000"/>
              <a:buChar char="-"/>
            </a:pPr>
            <a:r>
              <a:t>Filtr tzw. Stopwordów skasuje tokeny zawierająca nic nie wnoszące zwroty - „the, a, is”</a:t>
            </a:r>
          </a:p>
          <a:p>
            <a:pPr marL="305593" indent="-305593">
              <a:buSzPct val="145000"/>
              <a:buChar char="-"/>
            </a:pPr>
            <a:r>
              <a:t>Filtr synonimów do tokenu doda inne, podobne zwroty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0" name="Shape 2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Podsumowując - te 3 elementy - filtry znaków, tokenizer i filtry tokenów - to praktycznie całość konfiguracji indeksowania w elasticsearchu.</a:t>
            </a:r>
          </a:p>
          <a:p>
            <a:pPr/>
            <a:r>
              <a:t>- Za pomocą tych trzech elementów można skonfigurować zarówno świetny system wyszukiwania, jak i tragiczny</a:t>
            </a:r>
          </a:p>
          <a:p>
            <a:pPr/>
            <a:r>
              <a:t>- Możemy skorzystać z gotowych analizatorów</a:t>
            </a:r>
          </a:p>
          <a:p>
            <a:pPr marL="305593" indent="-305593">
              <a:buSzPct val="145000"/>
              <a:buChar char="-"/>
            </a:pPr>
            <a:r>
              <a:t>Możemy podmienić jeden z elementów gotowego analizatora</a:t>
            </a:r>
          </a:p>
          <a:p>
            <a:pPr marL="305593" indent="-305593">
              <a:buSzPct val="145000"/>
              <a:buChar char="-"/>
            </a:pPr>
            <a:r>
              <a:t>Możemy zrobić całkiem customowy, odjechany analizator</a:t>
            </a:r>
          </a:p>
          <a:p>
            <a:pPr marL="305593" indent="-305593">
              <a:buSzPct val="145000"/>
              <a:buChar char="-"/>
            </a:pPr>
            <a:r>
              <a:t>Wypróbowywanie analizatorów: https://www.elastic.co/blog/found-text-analysis-part-1</a:t>
            </a:r>
          </a:p>
          <a:p>
            <a:pPr marL="305593" indent="-305593">
              <a:buSzPct val="145000"/>
              <a:buChar char="-"/>
            </a:pPr>
            <a:r>
              <a:t>przykłady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Shape 2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każdy, komu zdarzyło się kiedyś w życiu za dużo wypić wie, jak trudno korzysta się wtedy z klawiatury.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Shape 2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alkohol oczywiście nie jest jedynym problemem, zdarzają się też zwykłe literówki</a:t>
            </a:r>
          </a:p>
          <a:p>
            <a:pPr marL="305593" indent="-305593">
              <a:buSzPct val="145000"/>
              <a:buChar char="-"/>
            </a:pPr>
            <a:r>
              <a:t>Silniki wyszukiwania mają na to mechanizm - potocznie nazywa się „did you mean”</a:t>
            </a:r>
          </a:p>
          <a:p>
            <a:pPr marL="305593" indent="-305593">
              <a:buSzPct val="145000"/>
              <a:buChar char="-"/>
            </a:pPr>
            <a:r>
              <a:t>W Elasticsearchu występują tzw. suggestery - czyli jeśli odpowiednio skonfigurujemy indeks i zapytanie, możemy podpowiadać użytkownikowi, która fraza/zwrot ma większą szansę na sensowne wyniki wyszukiwania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szczególnie w sklepach internetowych świetnie sprawdzają się podpowiedzi wyszukiwanych fraz</a:t>
            </a:r>
          </a:p>
          <a:p>
            <a:pPr marL="305593" indent="-305593">
              <a:buSzPct val="145000"/>
              <a:buChar char="-"/>
            </a:pPr>
            <a:r>
              <a:t>W silnikach wyszukiwania taki mechanizm nazywa się autouzupełnianiem</a:t>
            </a:r>
          </a:p>
          <a:p>
            <a:pPr marL="305593" indent="-305593">
              <a:buSzPct val="145000"/>
              <a:buChar char="-"/>
            </a:pPr>
            <a:r>
              <a:t>W Elasticsearchu można to wykonać na kilka sposobów, najprostszym jest ustawienie pola na tym „search_as_you_type”</a:t>
            </a:r>
          </a:p>
          <a:p>
            <a:pPr marL="305593" indent="-305593">
              <a:buSzPct val="145000"/>
              <a:buChar char="-"/>
            </a:pPr>
            <a:r>
              <a:t>przykład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6" name="Shape 2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czy wiecie co to za zwierzę</a:t>
            </a:r>
          </a:p>
          <a:p>
            <a:pPr marL="305593" indent="-305593">
              <a:buSzPct val="145000"/>
              <a:buChar char="-"/>
            </a:pPr>
            <a:r>
              <a:t>Jeleń kanadyjski</a:t>
            </a:r>
          </a:p>
          <a:p>
            <a:pPr marL="305593" indent="-305593">
              <a:buSzPct val="145000"/>
              <a:buChar char="-"/>
            </a:pPr>
            <a:r>
              <a:t>Elasticsearch to serce całego ekosystemu, który zawiera też dużo innych elementów</a:t>
            </a:r>
          </a:p>
          <a:p>
            <a:pPr marL="305593" indent="-305593">
              <a:buSzPct val="145000"/>
              <a:buChar char="-"/>
            </a:pPr>
            <a:r>
              <a:t>Ale to temat na osobną prelekcję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Szukamy w Googlach - może coś już jest?</a:t>
            </a:r>
          </a:p>
          <a:p>
            <a:pPr marL="305593" indent="-305593">
              <a:buSzPct val="145000"/>
              <a:buChar char="-"/>
            </a:pPr>
            <a:r>
              <a:t>Pierwsze wyniki - coś chyba jest. Kolejne - 6 top - (obrazek wtf) czyli jest co najmniej 6, spoko!</a:t>
            </a:r>
          </a:p>
          <a:p>
            <a:pPr marL="305593" indent="-305593">
              <a:buSzPct val="145000"/>
              <a:buChar char="-"/>
            </a:pPr>
            <a:r>
              <a:t>Widzę, że popularny jest jakiś Solr i jakiś Elasticsearch</a:t>
            </a:r>
          </a:p>
          <a:p>
            <a:pPr marL="305593" indent="-305593">
              <a:buSzPct val="145000"/>
              <a:buChar char="-"/>
            </a:pPr>
            <a:r>
              <a:t>Szukamy dalej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1" name="Shape 2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ELK stack składa się obecnie z 4 aplikacji - Elasticsearch, logstash, kibana i beats. </a:t>
            </a:r>
          </a:p>
          <a:p>
            <a:pPr/>
            <a:r>
              <a:t>Początkowo beatsów nie było, stąd nie ma “b” w skrócie.</a:t>
            </a:r>
          </a:p>
          <a:p>
            <a:pPr/>
            <a:r>
              <a:t>ELK stack to poważna część systemu mikrousług - możemy zbierać logi (logstash), indeksować je (elasticsearch) i wizualizować (kibana). </a:t>
            </a:r>
          </a:p>
          <a:p>
            <a:pPr/>
            <a:r>
              <a:t>Dzięki beatsom możemy też dodać metryki. </a:t>
            </a:r>
          </a:p>
          <a:p>
            <a:pPr/>
            <a:r>
              <a:t>I mamy duży kawałek infrastruktury mikrousług.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0" name="Shape 1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WTF? </a:t>
            </a:r>
          </a:p>
          <a:p>
            <a:pPr/>
            <a:r>
              <a:t>Dobra, Trzeba znaleźć najfajniejszy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Czas mija, szukacie, czytacie, porównujecie…</a:t>
            </a:r>
          </a:p>
          <a:p>
            <a:pPr/>
            <a:r>
              <a:t>W końcu decydujecie się na…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Elasticsearcha. </a:t>
            </a:r>
          </a:p>
          <a:p>
            <a:pPr marL="305593" indent="-305593">
              <a:buSzPct val="145000"/>
              <a:buChar char="-"/>
            </a:pPr>
            <a:r>
              <a:t>nie wiem, czy ES jest najlepszy, ale od kilku lat szybko się rozwija</a:t>
            </a:r>
          </a:p>
          <a:p>
            <a:pPr marL="305593" indent="-305593">
              <a:buSzPct val="145000"/>
              <a:buChar char="-"/>
            </a:pPr>
            <a:r>
              <a:t>sama firma Elastic  oferuje teraz cały ekosystem produktów z ułatwioną integracją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instalację pomijam, bo jest trywialna</a:t>
            </a:r>
          </a:p>
          <a:p>
            <a:pPr marL="305593" indent="-305593">
              <a:buSzPct val="145000"/>
              <a:buChar char="-"/>
            </a:pPr>
            <a:r>
              <a:t>Można też wykupić hostowanego Elastica, taki Elasticsearch-as-a-service, ale będę się tutaj skupiał na wersji standalone</a:t>
            </a:r>
          </a:p>
          <a:p>
            <a:pPr marL="305593" indent="-305593">
              <a:buSzPct val="145000"/>
              <a:buChar char="-"/>
            </a:pPr>
            <a:r>
              <a:t>Uruchamiamy przez bin/elasticsearch(.bat)</a:t>
            </a:r>
          </a:p>
          <a:p>
            <a:pPr marL="305593" indent="-305593">
              <a:buSzPct val="145000"/>
              <a:buChar char="-"/>
            </a:pPr>
            <a:r>
              <a:t>Domyślny port to 9200</a:t>
            </a:r>
          </a:p>
          <a:p>
            <a:pPr marL="305593" indent="-305593">
              <a:buSzPct val="145000"/>
              <a:buChar char="-"/>
            </a:pPr>
            <a:r>
              <a:t>Włączam przeglądarkę i wpisuję </a:t>
            </a:r>
            <a:r>
              <a:rPr u="sng">
                <a:hlinkClick r:id="rId3" invalidUrl="" action="" tgtFrame="" tooltip="" history="1" highlightClick="0" endSnd="0"/>
              </a:rPr>
              <a:t>http://localhost:9200</a:t>
            </a:r>
          </a:p>
          <a:p>
            <a:pPr marL="305593" indent="-305593">
              <a:buSzPct val="145000"/>
              <a:buChar char="-"/>
            </a:pPr>
            <a:r>
              <a:t>„you know, for search” - dodatkowe znaczenie, bo to nie baza danych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Będziemy prowadzić sklep, więc pierwsze co, to chcemy zrobić indeks produktów </a:t>
            </a:r>
          </a:p>
          <a:p>
            <a:pPr marL="305593" indent="-305593">
              <a:buSzPct val="145000"/>
              <a:buChar char="-"/>
            </a:pPr>
            <a:r>
              <a:t>indeks to takie elastikowe określenie odpowiadające tabeli w bazie danych</a:t>
            </a:r>
          </a:p>
          <a:p>
            <a:pPr marL="305593" indent="-305593">
              <a:buSzPct val="145000"/>
              <a:buChar char="-"/>
            </a:pPr>
            <a:r>
              <a:t>Indeks tworzy się dostarczając tzw. mapping w momencie tworzenia indeksu</a:t>
            </a:r>
          </a:p>
          <a:p>
            <a:pPr marL="305593" indent="-305593">
              <a:buSzPct val="145000"/>
              <a:buChar char="-"/>
            </a:pPr>
            <a:r>
              <a:t>mapping to z kolei coś odpowiadające schemie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Mapping to właściwie coś więcej niż zwykły schemat. Są tam informacje, jakie pola będą w dokumencie, jak dokumenty bęś przechowywane i indeksowane. </a:t>
            </a:r>
          </a:p>
          <a:p>
            <a:pPr marL="305593" indent="-305593">
              <a:buSzPct val="145000"/>
              <a:buChar char="-"/>
            </a:pPr>
            <a:r>
              <a:t>Indeksowanie to bardzo ważna część całej operacji, jest kluczowe dla wyników wyszukiwania</a:t>
            </a:r>
          </a:p>
          <a:p>
            <a:pPr marL="305593" indent="-305593">
              <a:buSzPct val="145000"/>
              <a:buChar char="-"/>
            </a:pPr>
            <a:r>
              <a:t>mappingu nie trzeba dodawać - w elasticu jest zaimplementowany “dynamic mapping”</a:t>
            </a:r>
          </a:p>
          <a:p>
            <a:pPr marL="305593" indent="-305593">
              <a:buSzPct val="145000"/>
              <a:buChar char="-"/>
            </a:pPr>
            <a:r>
              <a:t>wystarczy, że weźmiemy dokument i będziemy chcieli go umieścić w indeksie, który póki co nie istnieje. Wtedy mapping utworzy się sam</a:t>
            </a:r>
          </a:p>
          <a:p>
            <a:pPr marL="305593" indent="-305593">
              <a:buSzPct val="145000"/>
              <a:buChar char="-"/>
            </a:pPr>
            <a:r>
              <a:t>nie chcecie tego robić na produkcji - ja tak kiedyś zrobiłem i musiałem ponownie indeksować 2tb danych na słabych AWSowych serwerkach - czyli jakieś 2 dni w plecy.</a:t>
            </a:r>
          </a:p>
          <a:p>
            <a:pPr marL="305593" indent="-305593">
              <a:buSzPct val="145000"/>
              <a:buChar char="-"/>
            </a:pPr>
            <a:r>
              <a:t>Na produkcji wiadomo bezwzględnie trzeba mapping stworzyć samemu. </a:t>
            </a:r>
          </a:p>
          <a:p>
            <a:pPr marL="305593" indent="-305593">
              <a:buSzPct val="145000"/>
              <a:buChar char="-"/>
            </a:pPr>
            <a:r>
              <a:t>Dodaję mapping w postmanie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ytuł i pod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 tytułowy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Tekst tytułowy</a:t>
            </a:r>
          </a:p>
        </p:txBody>
      </p:sp>
      <p:sp>
        <p:nvSpPr>
          <p:cNvPr id="12" name="Treść - poziom 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13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y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Janek Jabłonka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Janek Jabłonka</a:t>
            </a:r>
          </a:p>
        </p:txBody>
      </p:sp>
      <p:sp>
        <p:nvSpPr>
          <p:cNvPr id="94" name="„Wpisz tu cytat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„Wpisz tu cytat.” </a:t>
            </a:r>
          </a:p>
        </p:txBody>
      </p:sp>
      <p:sp>
        <p:nvSpPr>
          <p:cNvPr id="95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Obrazek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 (poziom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razek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kst tytułowy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Tekst tytułowy</a:t>
            </a:r>
          </a:p>
        </p:txBody>
      </p:sp>
      <p:sp>
        <p:nvSpPr>
          <p:cNvPr id="22" name="Treść - poziom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23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— na środk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kst tytułowy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31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 (pionow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razek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kst tytułowy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Tekst tytułowy</a:t>
            </a:r>
          </a:p>
        </p:txBody>
      </p:sp>
      <p:sp>
        <p:nvSpPr>
          <p:cNvPr id="40" name="Treść - poziom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41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(na górz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kst tytułow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49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i punk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kst tytułow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57" name="Treść - poziom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58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i punktory ze zdjęci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razek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kst tytułow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67" name="Treść - poziom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68" name="Numer slajdu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reść - poziom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76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 (3 sztuk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Obrazek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Obrazek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Obrazek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 tytułowy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Tekst tytułowy</a:t>
            </a:r>
          </a:p>
        </p:txBody>
      </p:sp>
      <p:sp>
        <p:nvSpPr>
          <p:cNvPr id="3" name="Treść - poziom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4" name="Numer slajdu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eg"/><Relationship Id="rId4" Type="http://schemas.openxmlformats.org/officeDocument/2006/relationships/hyperlink" Target="https://flic.kr/p/bDsFkG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eg"/><Relationship Id="rId4" Type="http://schemas.openxmlformats.org/officeDocument/2006/relationships/hyperlink" Target="https://flic.kr/p/bDsFkG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hyperlink" Target="https://www.elastic.co/guide/en/elasticsearch/reference/current/query-dsl.html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hyperlink" Target="https://www.elastic.co/guide/en/elasticsearch/reference/current/query-dsl.html" TargetMode="External"/><Relationship Id="rId5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hyperlink" Target="http://unicode.org/reports/tr29/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hyperlink" Target="https://www.elastic.co/what-is/elk-stack" TargetMode="Externa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ithub.com/gumula/elasticsearch101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g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yszukiwanie pełnotekstowe w Elasticsearch"/>
          <p:cNvSpPr txBox="1"/>
          <p:nvPr>
            <p:ph type="ctrTitle"/>
          </p:nvPr>
        </p:nvSpPr>
        <p:spPr>
          <a:xfrm>
            <a:off x="114300" y="1638300"/>
            <a:ext cx="13004800" cy="3302000"/>
          </a:xfrm>
          <a:prstGeom prst="rect">
            <a:avLst/>
          </a:prstGeom>
        </p:spPr>
        <p:txBody>
          <a:bodyPr/>
          <a:lstStyle>
            <a:lvl1pPr defTabSz="525779">
              <a:defRPr b="1"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Wyszukiwanie pełnotekstowe w Elasticsearch</a:t>
            </a:r>
          </a:p>
        </p:txBody>
      </p:sp>
      <p:sp>
        <p:nvSpPr>
          <p:cNvPr id="120" name="Przemysław Gumuła"/>
          <p:cNvSpPr txBox="1"/>
          <p:nvPr>
            <p:ph type="subTitle" sz="quarter" idx="1"/>
          </p:nvPr>
        </p:nvSpPr>
        <p:spPr>
          <a:xfrm>
            <a:off x="7541666" y="8191500"/>
            <a:ext cx="5234534" cy="11303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Przemysław Gumuła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Overbought-Stocks-and-Oversold-Stocks_half.jpg" descr="Overbought-Stocks-and-Oversold-Stocks_half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06" y="0"/>
            <a:ext cx="62865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Oversold on the left, Overbought on the right &quot;Empty shelves at a grocery store&quot; by Chris Waits"/>
          <p:cNvSpPr txBox="1"/>
          <p:nvPr/>
        </p:nvSpPr>
        <p:spPr>
          <a:xfrm>
            <a:off x="3138210" y="9253750"/>
            <a:ext cx="757651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457200">
              <a:defRPr b="0" sz="1400">
                <a:solidFill>
                  <a:srgbClr val="69696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D6D5D5"/>
                </a:solidFill>
              </a:rPr>
              <a:t>Oversold on the left, Overbought on the </a:t>
            </a:r>
            <a:r>
              <a:t>right "</a:t>
            </a:r>
            <a:r>
              <a:rPr u="sng">
                <a:solidFill>
                  <a:srgbClr val="FF7F50"/>
                </a:solidFill>
                <a:uFill>
                  <a:solidFill>
                    <a:srgbClr val="FF7F50"/>
                  </a:solidFill>
                </a:uFill>
                <a:hlinkClick r:id="rId4" invalidUrl="" action="" tgtFrame="" tooltip="" history="1" highlightClick="0" endSnd="0"/>
              </a:rPr>
              <a:t>Empty shelves at a grocery store</a:t>
            </a:r>
            <a:r>
              <a:t>" by Chris Waits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Overbought-Stocks-and-Oversold-Stocks.jpg" descr="Overbought-Stocks-and-Oversold-Stock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0"/>
            <a:ext cx="13004801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Oversold on the left, Overbought on the right &quot;Empty shelves at a grocery store&quot; by Chris Waits"/>
          <p:cNvSpPr txBox="1"/>
          <p:nvPr/>
        </p:nvSpPr>
        <p:spPr>
          <a:xfrm>
            <a:off x="2714141" y="9419690"/>
            <a:ext cx="7576518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1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Oversold on the left, Overbought on the right "</a:t>
            </a:r>
            <a:r>
              <a:rPr u="sng">
                <a:uFill>
                  <a:solidFill>
                    <a:srgbClr val="FF7F50"/>
                  </a:solidFill>
                </a:uFill>
                <a:hlinkClick r:id="rId4" invalidUrl="" action="" tgtFrame="" tooltip="" history="1" highlightClick="0" endSnd="0"/>
              </a:rPr>
              <a:t>Empty shelves at a grocery store</a:t>
            </a:r>
            <a:r>
              <a:t>" by Chris Waits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1800" y="-36720"/>
            <a:ext cx="4521200" cy="897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https://www.elastic.co/guide/en/elasticsearch/reference/current/query-dsl.html"/>
          <p:cNvSpPr txBox="1"/>
          <p:nvPr/>
        </p:nvSpPr>
        <p:spPr>
          <a:xfrm>
            <a:off x="1320996" y="9085361"/>
            <a:ext cx="1036280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4200"/>
              </a:lnSpc>
              <a:defRPr u="sng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Times"/>
                <a:ea typeface="Times"/>
                <a:cs typeface="Times"/>
                <a:sym typeface="Times"/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https://www.elastic.co/guide/en/elasticsearch/reference/current/query-dsl.html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1800" y="-36720"/>
            <a:ext cx="4521200" cy="897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https://www.elastic.co/guide/en/elasticsearch/reference/current/query-dsl.html"/>
          <p:cNvSpPr txBox="1"/>
          <p:nvPr/>
        </p:nvSpPr>
        <p:spPr>
          <a:xfrm>
            <a:off x="488702" y="9066924"/>
            <a:ext cx="1192317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4200"/>
              </a:lnSpc>
              <a:defRPr u="sng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Times"/>
                <a:ea typeface="Times"/>
                <a:cs typeface="Times"/>
                <a:sym typeface="Times"/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https://www.elastic.co/guide/en/elasticsearch/reference/current/query-dsl.html</a:t>
            </a:r>
          </a:p>
        </p:txBody>
      </p:sp>
      <p:pic>
        <p:nvPicPr>
          <p:cNvPr id="181" name="Prostokąt Prostokąt" descr="Prostokąt Prostokąt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78583" y="4249902"/>
            <a:ext cx="2231528" cy="609601"/>
          </a:xfrm>
          <a:prstGeom prst="rect">
            <a:avLst/>
          </a:prstGeom>
        </p:spPr>
      </p:pic>
      <p:sp>
        <p:nvSpPr>
          <p:cNvPr id="183" name="Prostokąt"/>
          <p:cNvSpPr/>
          <p:nvPr/>
        </p:nvSpPr>
        <p:spPr>
          <a:xfrm>
            <a:off x="4207997" y="-54210"/>
            <a:ext cx="4953529" cy="4311231"/>
          </a:xfrm>
          <a:prstGeom prst="rect">
            <a:avLst/>
          </a:prstGeom>
          <a:solidFill>
            <a:srgbClr val="FFFFFF">
              <a:alpha val="7869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4" name="Prostokąt"/>
          <p:cNvSpPr/>
          <p:nvPr/>
        </p:nvSpPr>
        <p:spPr>
          <a:xfrm>
            <a:off x="4025635" y="4829745"/>
            <a:ext cx="4953529" cy="4311230"/>
          </a:xfrm>
          <a:prstGeom prst="rect">
            <a:avLst/>
          </a:prstGeom>
          <a:solidFill>
            <a:srgbClr val="FFFFFF">
              <a:alpha val="7869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5" name="Prostokąt"/>
          <p:cNvSpPr/>
          <p:nvPr/>
        </p:nvSpPr>
        <p:spPr>
          <a:xfrm>
            <a:off x="7248170" y="3096591"/>
            <a:ext cx="4953530" cy="4311231"/>
          </a:xfrm>
          <a:prstGeom prst="rect">
            <a:avLst/>
          </a:prstGeom>
          <a:solidFill>
            <a:srgbClr val="FFFFFF">
              <a:alpha val="7869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INDEX"/>
          <p:cNvSpPr txBox="1"/>
          <p:nvPr/>
        </p:nvSpPr>
        <p:spPr>
          <a:xfrm>
            <a:off x="653160" y="2587987"/>
            <a:ext cx="11698479" cy="4577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500"/>
            </a:lvl1pPr>
          </a:lstStyle>
          <a:p>
            <a:pPr/>
            <a:r>
              <a:t>INDEX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INDEX"/>
          <p:cNvSpPr txBox="1"/>
          <p:nvPr/>
        </p:nvSpPr>
        <p:spPr>
          <a:xfrm>
            <a:off x="653160" y="2587987"/>
            <a:ext cx="11698479" cy="4577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500">
                <a:solidFill>
                  <a:srgbClr val="FFFFFF"/>
                </a:solidFill>
              </a:defRPr>
            </a:lvl1pPr>
          </a:lstStyle>
          <a:p>
            <a:pPr/>
            <a:r>
              <a:t>INDEX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" name="Tabela"/>
          <p:cNvGraphicFramePr/>
          <p:nvPr/>
        </p:nvGraphicFramePr>
        <p:xfrm>
          <a:off x="952500" y="1270000"/>
          <a:ext cx="11099800" cy="7213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5549900"/>
                <a:gridCol w="5549900"/>
              </a:tblGrid>
              <a:tr h="18034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Charlie i Fabryka Czekolady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fantasy, familijny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18034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Ojciec Chrzestny III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dramat, gangsterski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8034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Iron Man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akcja, sci-fi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8034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Spider-Man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akcja, sci-fi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https://planetamarvel.net/nicolas-cage-into-the-spiderverse/"/>
          <p:cNvSpPr txBox="1"/>
          <p:nvPr/>
        </p:nvSpPr>
        <p:spPr>
          <a:xfrm>
            <a:off x="7662315" y="9366955"/>
            <a:ext cx="5276546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5E5E5E"/>
                </a:solidFill>
              </a:defRPr>
            </a:lvl1pPr>
          </a:lstStyle>
          <a:p>
            <a:pPr/>
            <a:r>
              <a:t>https://planetamarvel.net/nicolas-cage-into-the-spiderverse/</a:t>
            </a:r>
          </a:p>
        </p:txBody>
      </p:sp>
      <p:pic>
        <p:nvPicPr>
          <p:cNvPr id="202" name="Spider-Man-Into-the-Spider-Verse-Spider-Man-Noir-Nicolas-Cage.jpg" descr="Spider-Man-Into-the-Spider-Verse-Spider-Man-Noir-Nicolas-C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25600"/>
            <a:ext cx="13004800" cy="650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Tabela"/>
          <p:cNvGraphicFramePr/>
          <p:nvPr/>
        </p:nvGraphicFramePr>
        <p:xfrm>
          <a:off x="952500" y="1270000"/>
          <a:ext cx="11099800" cy="7213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5549900"/>
                <a:gridCol w="5549900"/>
              </a:tblGrid>
              <a:tr h="18034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Charlie i Fabryka Czekolady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fantasy, familijny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18034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Ojciec Chrzestny III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dramat, gangsterski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8034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Iron Man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akcja, sci-fi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8034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Spider-Man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akcja, sci-fi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" name="Tabela"/>
          <p:cNvGraphicFramePr/>
          <p:nvPr/>
        </p:nvGraphicFramePr>
        <p:xfrm>
          <a:off x="952500" y="1270000"/>
          <a:ext cx="11099800" cy="7213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5549900"/>
                <a:gridCol w="5549900"/>
              </a:tblGrid>
              <a:tr h="120226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Fantasy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Charlie i Fabryka Czekolady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120226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Familijny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Charlie i Fabryka Czekolady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20226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Dramat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Ojciec Chrzestny III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20226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Gangsterski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Ojciec Chrzestny III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20226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Akcja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Iron Man, Spider-Man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20226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Sci-fi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Iron Man, Spider-Man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jobs.mp4" descr="jobs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828390" y="202790"/>
            <a:ext cx="9566723" cy="95667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50999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Doc_1 — “In the summer the quick brown fox jumps over the lazy dog”…"/>
          <p:cNvSpPr txBox="1"/>
          <p:nvPr/>
        </p:nvSpPr>
        <p:spPr>
          <a:xfrm>
            <a:off x="157726" y="997130"/>
            <a:ext cx="1287987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400"/>
              </a:lnSpc>
              <a:defRPr b="0" sz="2500">
                <a:solidFill>
                  <a:srgbClr val="000000">
                    <a:alpha val="84313"/>
                  </a:srgb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Doc_1 — “In the summer the quick brown fox jumps over the lazy dog”</a:t>
            </a:r>
          </a:p>
          <a:p>
            <a:pPr algn="l" defTabSz="457200">
              <a:lnSpc>
                <a:spcPts val="5400"/>
              </a:lnSpc>
              <a:defRPr b="0" sz="2500">
                <a:solidFill>
                  <a:srgbClr val="000000">
                    <a:alpha val="84313"/>
                  </a:srgb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Doc_2 — “The quick brown fox jumped over the lazy dog!”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Doc_1 — “In the summer the quick brown fox jumps over the lazy dog”…"/>
          <p:cNvSpPr txBox="1"/>
          <p:nvPr/>
        </p:nvSpPr>
        <p:spPr>
          <a:xfrm>
            <a:off x="157726" y="646811"/>
            <a:ext cx="1287987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400"/>
              </a:lnSpc>
              <a:defRPr b="0" sz="2500">
                <a:solidFill>
                  <a:srgbClr val="000000">
                    <a:alpha val="84313"/>
                  </a:srgb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Doc_1 — “In the summer the quick brown fox jumps over the lazy dog”</a:t>
            </a:r>
          </a:p>
          <a:p>
            <a:pPr algn="l" defTabSz="457200">
              <a:lnSpc>
                <a:spcPts val="5400"/>
              </a:lnSpc>
              <a:defRPr b="0" sz="2500">
                <a:solidFill>
                  <a:srgbClr val="000000">
                    <a:alpha val="84313"/>
                  </a:srgb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Doc_2 — “The quick brown fox jumped over the lazy dog!”</a:t>
            </a:r>
          </a:p>
        </p:txBody>
      </p:sp>
      <p:graphicFrame>
        <p:nvGraphicFramePr>
          <p:cNvPr id="217" name="Tabela"/>
          <p:cNvGraphicFramePr/>
          <p:nvPr/>
        </p:nvGraphicFramePr>
        <p:xfrm>
          <a:off x="1969844" y="2357830"/>
          <a:ext cx="9039712" cy="646617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3013237"/>
                <a:gridCol w="3013237"/>
                <a:gridCol w="3013237"/>
              </a:tblGrid>
              <a:tr h="46186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>
                          <a:sym typeface="Helvetica Neue"/>
                        </a:rPr>
                        <a:t>Term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>
                          <a:sym typeface="Helvetica Neue"/>
                        </a:rPr>
                        <a:t>Doc_1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>
                          <a:sym typeface="Helvetica Neue"/>
                        </a:rPr>
                        <a:t>Doc_2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6186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In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6186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the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6186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summer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6186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quick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6186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brown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6186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fox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6186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jumps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6186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over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6186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lazy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6186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dog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6186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The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6186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jumped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6186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dog!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analyzer_1.png" descr="analyzer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2612322"/>
            <a:ext cx="13004801" cy="4528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analyzer_2.png" descr="analyzer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612322"/>
            <a:ext cx="13004801" cy="4528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analyzer_3.png" descr="analyzer_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2612322"/>
            <a:ext cx="13004801" cy="4528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http://unicode.org/reports/tr29/"/>
          <p:cNvSpPr txBox="1"/>
          <p:nvPr/>
        </p:nvSpPr>
        <p:spPr>
          <a:xfrm>
            <a:off x="2683619" y="7903505"/>
            <a:ext cx="763756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7100"/>
              </a:lnSpc>
              <a:defRPr b="0" sz="4800" u="sng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Times"/>
                <a:ea typeface="Times"/>
                <a:cs typeface="Times"/>
                <a:sym typeface="Times"/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http://unicode.org/reports/tr29/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analyzer_4.png" descr="analyzer_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2608335"/>
            <a:ext cx="13004801" cy="4536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analyzer_5.png" descr="analyzer_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1628106"/>
            <a:ext cx="13004801" cy="6497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4150" y="3460750"/>
            <a:ext cx="10096500" cy="2832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3467100"/>
            <a:ext cx="12573000" cy="2819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173198"/>
            <a:ext cx="13004800" cy="5407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7450" y="-111378"/>
            <a:ext cx="11038656" cy="13922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Prostokąt Prostokąt" descr="Prostokąt Prostokąt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73725" y="5666024"/>
            <a:ext cx="7837942" cy="2001152"/>
          </a:xfrm>
          <a:prstGeom prst="rect">
            <a:avLst/>
          </a:prstGeom>
        </p:spPr>
      </p:pic>
      <p:pic>
        <p:nvPicPr>
          <p:cNvPr id="131" name="astonished-face_1f632.png" descr="astonished-face_1f63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72418" y="6368341"/>
            <a:ext cx="2032001" cy="203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1024px-Rocky_Mountain_Bull_Elk.jpg" descr="1024px-Rocky_Mountain_Bull_Elk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2" y="-1"/>
            <a:ext cx="13002016" cy="10399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7945" y="54815"/>
            <a:ext cx="13060690" cy="964397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https://www.elastic.co/what-is/elk-stack"/>
          <p:cNvSpPr txBox="1"/>
          <p:nvPr/>
        </p:nvSpPr>
        <p:spPr>
          <a:xfrm>
            <a:off x="2790663" y="8865332"/>
            <a:ext cx="74234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700"/>
              </a:lnSpc>
              <a:defRPr b="0" sz="3600" u="sng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Times"/>
                <a:ea typeface="Times"/>
                <a:cs typeface="Times"/>
                <a:sym typeface="Times"/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https://www.elastic.co/what-is/elk-stack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ytania?"/>
          <p:cNvSpPr txBox="1"/>
          <p:nvPr/>
        </p:nvSpPr>
        <p:spPr>
          <a:xfrm>
            <a:off x="4184072" y="2079102"/>
            <a:ext cx="4636656" cy="142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700"/>
            </a:lvl1pPr>
          </a:lstStyle>
          <a:p>
            <a:pPr/>
            <a:r>
              <a:t>Pytania?</a:t>
            </a:r>
          </a:p>
        </p:txBody>
      </p:sp>
      <p:sp>
        <p:nvSpPr>
          <p:cNvPr id="264" name="https://github.com/gumula/elasticsearch101"/>
          <p:cNvSpPr txBox="1"/>
          <p:nvPr/>
        </p:nvSpPr>
        <p:spPr>
          <a:xfrm>
            <a:off x="683592" y="4552950"/>
            <a:ext cx="1163761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700"/>
              </a:lnSpc>
              <a:defRPr b="0" sz="3600" u="sng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https://github.com/gumula/elasticsearch101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0650" y="1835150"/>
            <a:ext cx="10223500" cy="608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rostokąt Prostokąt" descr="Prostokąt Prostokąt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21227" y="1720333"/>
            <a:ext cx="8332594" cy="2001152"/>
          </a:xfrm>
          <a:prstGeom prst="rect">
            <a:avLst/>
          </a:prstGeom>
        </p:spPr>
      </p:pic>
      <p:pic>
        <p:nvPicPr>
          <p:cNvPr id="138" name="dizzy-face_1f635.png" descr="dizzy-face_1f63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39379" y="2273083"/>
            <a:ext cx="3093508" cy="30935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_processing20190907-29289-1vcp6je.gif" descr="image_processing20190907-29289-1vcp6je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944" y="-1459"/>
            <a:ext cx="13008688" cy="975651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https://dribbble.com/shots/7107741-Time-passing-gif-animation"/>
          <p:cNvSpPr txBox="1"/>
          <p:nvPr/>
        </p:nvSpPr>
        <p:spPr>
          <a:xfrm>
            <a:off x="7751070" y="9481778"/>
            <a:ext cx="5242409" cy="29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400">
                <a:solidFill>
                  <a:srgbClr val="D6D5D5"/>
                </a:solidFill>
              </a:defRPr>
            </a:lvl1pPr>
          </a:lstStyle>
          <a:p>
            <a:pPr/>
            <a:r>
              <a:t>https://dribbble.com/shots/7107741-Time-passing-gif-animation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Elasticsearch-Logo-Color-V.png" descr="Elasticsearch-Logo-Color-V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492587"/>
            <a:ext cx="13004800" cy="6768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378940"/>
            <a:ext cx="13004800" cy="8995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tore.pdf" descr="Stor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959" y="2142090"/>
            <a:ext cx="12564882" cy="546942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https://all-free-download.com"/>
          <p:cNvSpPr txBox="1"/>
          <p:nvPr/>
        </p:nvSpPr>
        <p:spPr>
          <a:xfrm>
            <a:off x="10219163" y="7637998"/>
            <a:ext cx="2481886" cy="29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400">
                <a:solidFill>
                  <a:srgbClr val="5E5E5E"/>
                </a:solidFill>
              </a:defRPr>
            </a:lvl1pPr>
          </a:lstStyle>
          <a:p>
            <a:pPr/>
            <a:r>
              <a:t>https://all-free-download.com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UT /test…"/>
          <p:cNvSpPr txBox="1"/>
          <p:nvPr/>
        </p:nvSpPr>
        <p:spPr>
          <a:xfrm>
            <a:off x="1556688" y="2019300"/>
            <a:ext cx="10187653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800"/>
              </a:lnSpc>
              <a:defRPr b="0" sz="2900">
                <a:solidFill>
                  <a:srgbClr val="ADE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1BA9F5"/>
                </a:solidFill>
              </a:rPr>
              <a:t>PUT</a:t>
            </a:r>
            <a:r>
              <a:rPr>
                <a:solidFill>
                  <a:srgbClr val="F5F7FA"/>
                </a:solidFill>
              </a:rPr>
              <a:t> /</a:t>
            </a:r>
            <a:r>
              <a:t>test</a:t>
            </a:r>
            <a:endParaRPr>
              <a:solidFill>
                <a:srgbClr val="F5F7FA"/>
              </a:solidFill>
            </a:endParaRPr>
          </a:p>
          <a:p>
            <a:pPr algn="l" defTabSz="457200">
              <a:lnSpc>
                <a:spcPts val="5800"/>
              </a:lnSpc>
              <a:defRPr b="0" sz="2900">
                <a:solidFill>
                  <a:srgbClr val="F5F7F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</a:p>
          <a:p>
            <a:pPr algn="l" defTabSz="457200">
              <a:lnSpc>
                <a:spcPts val="5800"/>
              </a:lnSpc>
              <a:defRPr b="0" sz="2900">
                <a:solidFill>
                  <a:srgbClr val="ADE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F5F7FA"/>
                </a:solidFill>
              </a:rPr>
              <a:t>    </a:t>
            </a:r>
            <a:r>
              <a:t>"settings"</a:t>
            </a:r>
            <a:r>
              <a:rPr>
                <a:solidFill>
                  <a:srgbClr val="F5F7FA"/>
                </a:solidFill>
              </a:rPr>
              <a:t> : {</a:t>
            </a:r>
            <a:endParaRPr>
              <a:solidFill>
                <a:srgbClr val="F5F7FA"/>
              </a:solidFill>
            </a:endParaRPr>
          </a:p>
          <a:p>
            <a:pPr algn="l" defTabSz="457200">
              <a:lnSpc>
                <a:spcPts val="5800"/>
              </a:lnSpc>
              <a:defRPr b="0" sz="2900">
                <a:solidFill>
                  <a:srgbClr val="ADE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F5F7FA"/>
                </a:solidFill>
              </a:rPr>
              <a:t>        </a:t>
            </a:r>
            <a:r>
              <a:t>"number_of_shards"</a:t>
            </a:r>
            <a:r>
              <a:rPr>
                <a:solidFill>
                  <a:srgbClr val="F5F7FA"/>
                </a:solidFill>
              </a:rPr>
              <a:t> : </a:t>
            </a:r>
            <a:r>
              <a:rPr>
                <a:solidFill>
                  <a:srgbClr val="FF886C"/>
                </a:solidFill>
              </a:rPr>
              <a:t>1,</a:t>
            </a:r>
            <a:endParaRPr>
              <a:solidFill>
                <a:srgbClr val="FF886C"/>
              </a:solidFill>
            </a:endParaRPr>
          </a:p>
          <a:p>
            <a:pPr lvl="3" indent="0" algn="l" defTabSz="457200">
              <a:lnSpc>
                <a:spcPts val="5800"/>
              </a:lnSpc>
              <a:defRPr b="0" sz="1600">
                <a:solidFill>
                  <a:srgbClr val="ADE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FF886C"/>
                </a:solidFill>
              </a:rPr>
              <a:t>              </a:t>
            </a:r>
            <a:r>
              <a:rPr sz="2900"/>
              <a:t>"number_of_replicas"</a:t>
            </a:r>
            <a:r>
              <a:rPr sz="2900">
                <a:solidFill>
                  <a:srgbClr val="F5F7FA"/>
                </a:solidFill>
              </a:rPr>
              <a:t> : </a:t>
            </a:r>
            <a:r>
              <a:rPr sz="2900">
                <a:solidFill>
                  <a:srgbClr val="FF886C"/>
                </a:solidFill>
              </a:rPr>
              <a:t>2</a:t>
            </a:r>
            <a:endParaRPr>
              <a:solidFill>
                <a:srgbClr val="F5F7FA"/>
              </a:solidFill>
            </a:endParaRPr>
          </a:p>
          <a:p>
            <a:pPr algn="l" defTabSz="457200">
              <a:lnSpc>
                <a:spcPts val="5800"/>
              </a:lnSpc>
              <a:defRPr b="0" sz="2900">
                <a:solidFill>
                  <a:srgbClr val="F5F7F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},</a:t>
            </a:r>
          </a:p>
          <a:p>
            <a:pPr algn="l" defTabSz="457200">
              <a:lnSpc>
                <a:spcPts val="5800"/>
              </a:lnSpc>
              <a:defRPr b="0" sz="2900">
                <a:solidFill>
                  <a:srgbClr val="ADE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F5F7FA"/>
                </a:solidFill>
              </a:rPr>
              <a:t>    </a:t>
            </a:r>
            <a:r>
              <a:t>"mappings"</a:t>
            </a:r>
            <a:r>
              <a:rPr>
                <a:solidFill>
                  <a:srgbClr val="F5F7FA"/>
                </a:solidFill>
              </a:rPr>
              <a:t> : {</a:t>
            </a:r>
            <a:endParaRPr>
              <a:solidFill>
                <a:srgbClr val="F5F7FA"/>
              </a:solidFill>
            </a:endParaRPr>
          </a:p>
          <a:p>
            <a:pPr algn="l" defTabSz="457200">
              <a:lnSpc>
                <a:spcPts val="5800"/>
              </a:lnSpc>
              <a:defRPr b="0" sz="2900">
                <a:solidFill>
                  <a:srgbClr val="ADE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F5F7FA"/>
                </a:solidFill>
              </a:rPr>
              <a:t>        </a:t>
            </a:r>
            <a:r>
              <a:t>"properties"</a:t>
            </a:r>
            <a:r>
              <a:rPr>
                <a:solidFill>
                  <a:srgbClr val="F5F7FA"/>
                </a:solidFill>
              </a:rPr>
              <a:t> : {</a:t>
            </a:r>
            <a:endParaRPr>
              <a:solidFill>
                <a:srgbClr val="F5F7FA"/>
              </a:solidFill>
            </a:endParaRPr>
          </a:p>
          <a:p>
            <a:pPr algn="l" defTabSz="457200">
              <a:lnSpc>
                <a:spcPts val="5800"/>
              </a:lnSpc>
              <a:defRPr b="0" sz="2900">
                <a:solidFill>
                  <a:srgbClr val="F5F7F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</a:t>
            </a:r>
            <a:r>
              <a:rPr>
                <a:solidFill>
                  <a:srgbClr val="ADEFFF"/>
                </a:solidFill>
              </a:rPr>
              <a:t>"field1"</a:t>
            </a:r>
            <a:r>
              <a:t> : { </a:t>
            </a:r>
            <a:r>
              <a:rPr>
                <a:solidFill>
                  <a:srgbClr val="ADEFFF"/>
                </a:solidFill>
              </a:rPr>
              <a:t>"type"</a:t>
            </a:r>
            <a:r>
              <a:t> : </a:t>
            </a:r>
            <a:r>
              <a:rPr>
                <a:solidFill>
                  <a:srgbClr val="ADEFFF"/>
                </a:solidFill>
              </a:rPr>
              <a:t>"text"</a:t>
            </a:r>
            <a:r>
              <a:t> }</a:t>
            </a:r>
          </a:p>
          <a:p>
            <a:pPr algn="l" defTabSz="457200">
              <a:lnSpc>
                <a:spcPts val="5800"/>
              </a:lnSpc>
              <a:defRPr b="0" sz="2900">
                <a:solidFill>
                  <a:srgbClr val="F5F7F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}</a:t>
            </a:r>
          </a:p>
          <a:p>
            <a:pPr algn="l" defTabSz="457200">
              <a:lnSpc>
                <a:spcPts val="5800"/>
              </a:lnSpc>
              <a:defRPr b="0" sz="2900">
                <a:solidFill>
                  <a:srgbClr val="F5F7F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  <a:p>
            <a:pPr algn="l" defTabSz="457200">
              <a:lnSpc>
                <a:spcPts val="5800"/>
              </a:lnSpc>
              <a:defRPr b="0" sz="2900">
                <a:solidFill>
                  <a:srgbClr val="F5F7F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